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17"/>
  </p:notesMasterIdLst>
  <p:sldIdLst>
    <p:sldId id="256" r:id="rId2"/>
    <p:sldId id="257" r:id="rId3"/>
    <p:sldId id="258" r:id="rId4"/>
    <p:sldId id="26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</p:sldIdLst>
  <p:sldSz cx="9144000" cy="5143500" type="screen16x9"/>
  <p:notesSz cx="6858000" cy="9144000"/>
  <p:embeddedFontLst>
    <p:embeddedFont>
      <p:font typeface="Lato" panose="020F0502020204030203" pitchFamily="34" charset="77"/>
      <p:regular r:id="rId18"/>
      <p:bold r:id="rId19"/>
      <p:italic r:id="rId20"/>
      <p:boldItalic r:id="rId21"/>
    </p:embeddedFont>
    <p:embeddedFont>
      <p:font typeface="Raleway" panose="020B0203030101060003" pitchFamily="34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3836"/>
  </p:normalViewPr>
  <p:slideViewPr>
    <p:cSldViewPr snapToGrid="0">
      <p:cViewPr varScale="1">
        <p:scale>
          <a:sx n="91" d="100"/>
          <a:sy n="91" d="100"/>
        </p:scale>
        <p:origin x="8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f6af9d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f6af9d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01479ac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01479ac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01479ac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01479ac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01479acc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01479acc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d9c67055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d9c67055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d9c67055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d9c67055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731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d9c67055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d9c67055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5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1622d5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1622d5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d9c67055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d9c67055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d9c67055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d9c67055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22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d9c67055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d9c67055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3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1d9112a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1d9112a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2407e20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2407e20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2407e20c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2407e20c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2407e20c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2407e20c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1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2" descr="Side view of hands writing in a notebook at a cafe"/>
          <p:cNvPicPr preferRelativeResize="0"/>
          <p:nvPr/>
        </p:nvPicPr>
        <p:blipFill rotWithShape="1">
          <a:blip r:embed="rId2">
            <a:alphaModFix/>
          </a:blip>
          <a:srcRect l="9050" t="12064" r="54351" b="26446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 2">
  <p:cSld name="SECTION_TITLE_AND_DESCRIPTION_1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 l="31883" t="8096" r="25713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Google Shape;12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5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063224" y="1313339"/>
            <a:ext cx="3459829" cy="2670551"/>
            <a:chOff x="3553042" y="1657806"/>
            <a:chExt cx="3461100" cy="2671532"/>
          </a:xfrm>
        </p:grpSpPr>
        <p:sp>
          <p:nvSpPr>
            <p:cNvPr id="26" name="Google Shape;26;p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Google Shape;34;p3" descr="Component Detail"/>
          <p:cNvPicPr preferRelativeResize="0"/>
          <p:nvPr/>
        </p:nvPicPr>
        <p:blipFill rotWithShape="1">
          <a:blip r:embed="rId2">
            <a:alphaModFix/>
          </a:blip>
          <a:srcRect b="25076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 flipH="1">
            <a:off x="5156196" y="1401826"/>
            <a:ext cx="3268577" cy="1812993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Google Shape;38;p3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name="adj" fmla="val 4551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name="adj" fmla="val 4551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name="adj" fmla="val 50000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1" name="Google Shape;41;p3" descr="Mobile View"/>
            <p:cNvPicPr preferRelativeResize="0"/>
            <p:nvPr/>
          </p:nvPicPr>
          <p:blipFill rotWithShape="1">
            <a:blip r:embed="rId3">
              <a:alphaModFix/>
            </a:blip>
            <a:srcRect t="4362" b="4371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 descr="Open Chromebook laptop computer"/>
          <p:cNvPicPr preferRelativeResize="0"/>
          <p:nvPr/>
        </p:nvPicPr>
        <p:blipFill rotWithShape="1">
          <a:blip r:embed="rId3">
            <a:alphaModFix/>
          </a:blip>
          <a:srcRect r="3344"/>
          <a:stretch/>
        </p:blipFill>
        <p:spPr>
          <a:xfrm>
            <a:off x="4606900" y="1399750"/>
            <a:ext cx="4537098" cy="28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 descr="Component Detail"/>
          <p:cNvPicPr preferRelativeResize="0"/>
          <p:nvPr/>
        </p:nvPicPr>
        <p:blipFill rotWithShape="1">
          <a:blip r:embed="rId4">
            <a:alphaModFix/>
          </a:blip>
          <a:srcRect t="3655" b="20500"/>
          <a:stretch/>
        </p:blipFill>
        <p:spPr>
          <a:xfrm>
            <a:off x="5181200" y="1645500"/>
            <a:ext cx="3471224" cy="197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Portrait-oriented black smaptphone"/>
          <p:cNvPicPr preferRelativeResize="0"/>
          <p:nvPr/>
        </p:nvPicPr>
        <p:blipFill rotWithShape="1">
          <a:blip r:embed="rId5">
            <a:alphaModFix/>
          </a:blip>
          <a:srcRect r="19980"/>
          <a:stretch/>
        </p:blipFill>
        <p:spPr>
          <a:xfrm>
            <a:off x="8220926" y="2149750"/>
            <a:ext cx="923075" cy="2265601"/>
          </a:xfrm>
          <a:prstGeom prst="rect">
            <a:avLst/>
          </a:prstGeom>
          <a:noFill/>
          <a:ln>
            <a:noFill/>
          </a:ln>
          <a:effectLst>
            <a:reflection stA="20000" endPos="4000" fadeDir="5400012" sy="-100000" algn="bl" rotWithShape="0"/>
          </a:effectLst>
        </p:spPr>
      </p:pic>
      <p:sp>
        <p:nvSpPr>
          <p:cNvPr id="138" name="Google Shape;138;p17"/>
          <p:cNvSpPr txBox="1">
            <a:spLocks noGrp="1"/>
          </p:cNvSpPr>
          <p:nvPr>
            <p:ph type="ctrTitle"/>
          </p:nvPr>
        </p:nvSpPr>
        <p:spPr>
          <a:xfrm>
            <a:off x="391675" y="1399750"/>
            <a:ext cx="4586725" cy="34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Network Device Monitoring &amp; Building Wide Connectivity</a:t>
            </a:r>
            <a:endParaRPr dirty="0"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1"/>
          </p:nvPr>
        </p:nvSpPr>
        <p:spPr>
          <a:xfrm>
            <a:off x="4864625" y="4144150"/>
            <a:ext cx="3787800" cy="8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Dustin Cogan, IT Director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 Hayward- Assistant Director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Maquoketa Community Schools- Iowa</a:t>
            </a:r>
            <a:endParaRPr/>
          </a:p>
        </p:txBody>
      </p:sp>
      <p:pic>
        <p:nvPicPr>
          <p:cNvPr id="140" name="Google Shape;140;p17" descr="Mobile View"/>
          <p:cNvPicPr preferRelativeResize="0"/>
          <p:nvPr/>
        </p:nvPicPr>
        <p:blipFill rotWithShape="1">
          <a:blip r:embed="rId6">
            <a:alphaModFix/>
          </a:blip>
          <a:srcRect l="-384" r="23473" b="16352"/>
          <a:stretch/>
        </p:blipFill>
        <p:spPr>
          <a:xfrm>
            <a:off x="8271300" y="2337575"/>
            <a:ext cx="872700" cy="183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144150"/>
            <a:ext cx="1219114" cy="9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9975"/>
            <a:ext cx="8839199" cy="443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425" y="152400"/>
            <a:ext cx="705390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3323E-716A-5A4A-B050-0DACD6FF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58"/>
            <a:ext cx="9144000" cy="50157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123225" y="481475"/>
            <a:ext cx="3857700" cy="3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Preferred Vendor:</a:t>
            </a:r>
            <a:endParaRPr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“Exclusive Pricing Brainstorm Special”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20-25% Off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 International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-Victoria Pelosi- Booth- </a:t>
            </a:r>
            <a:endParaRPr/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6375" y="3655875"/>
            <a:ext cx="1487625" cy="14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4633175" y="631175"/>
            <a:ext cx="3988500" cy="3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• 25 devices - $550 + $215 annual Support &amp; Maintenance</a:t>
            </a:r>
            <a:endParaRPr sz="1800">
              <a:solidFill>
                <a:srgbClr val="22222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rgbClr val="22222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• 50 devices - $1,075 + $215 annual Support &amp; Maintenance</a:t>
            </a:r>
            <a:endParaRPr sz="1800">
              <a:solidFill>
                <a:srgbClr val="22222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rgbClr val="22222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• 100 devices - $1,965 + 20% annual Support &amp; Maintenance</a:t>
            </a:r>
            <a:endParaRPr sz="1800">
              <a:solidFill>
                <a:srgbClr val="22222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rgbClr val="22222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• For larger device counts, please advise</a:t>
            </a:r>
            <a:r>
              <a:rPr lang="en" sz="1200">
                <a:solidFill>
                  <a:srgbClr val="222222"/>
                </a:solidFill>
              </a:rPr>
              <a:t> </a:t>
            </a:r>
            <a:endParaRPr sz="120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123225" y="481475"/>
            <a:ext cx="3857700" cy="3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Options?</a:t>
            </a:r>
            <a:br>
              <a:rPr lang="en" dirty="0"/>
            </a:br>
            <a:br>
              <a:rPr lang="en" dirty="0"/>
            </a:br>
            <a:r>
              <a:rPr lang="en" dirty="0"/>
              <a:t>- The Dude</a:t>
            </a:r>
            <a:br>
              <a:rPr lang="en" dirty="0"/>
            </a:br>
            <a:r>
              <a:rPr lang="en" dirty="0"/>
              <a:t>- Spiceworks (Monitoring and Connectivity)</a:t>
            </a:r>
            <a:endParaRPr dirty="0"/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6375" y="3655875"/>
            <a:ext cx="1487625" cy="14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3CDB7-C060-1C4D-9C51-42968B5BE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312" y="2171675"/>
            <a:ext cx="4828688" cy="1931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BF2CA-BB46-504E-B4FE-E8021E438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716" y="0"/>
            <a:ext cx="3055314" cy="22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89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5286300" y="1030115"/>
            <a:ext cx="3857700" cy="3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br>
              <a:rPr lang="en" dirty="0"/>
            </a:br>
            <a:r>
              <a:rPr lang="en" dirty="0"/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52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28599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4294967295"/>
          </p:nvPr>
        </p:nvSpPr>
        <p:spPr>
          <a:xfrm>
            <a:off x="4542975" y="1376352"/>
            <a:ext cx="4080000" cy="32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</a:rPr>
              <a:t>Why Network Monitoring Is Essential?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</a:rPr>
              <a:t>Demonstration of existing network options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</a:rPr>
              <a:t>Demonstration of setup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</a:rPr>
              <a:t>Partner Vendor For This Product (Special for Brainstorm Only)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rgbClr val="FFFFFF"/>
                </a:solidFill>
              </a:rPr>
              <a:t>Questions</a:t>
            </a:r>
            <a:endParaRPr sz="1800" dirty="0"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75" y="2935725"/>
            <a:ext cx="29718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727800" y="422675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Network Monitoring Essential?</a:t>
            </a:r>
            <a:endParaRPr/>
          </a:p>
        </p:txBody>
      </p:sp>
      <p:sp>
        <p:nvSpPr>
          <p:cNvPr id="154" name="Google Shape;154;p19"/>
          <p:cNvSpPr txBox="1"/>
          <p:nvPr/>
        </p:nvSpPr>
        <p:spPr>
          <a:xfrm>
            <a:off x="618450" y="1546674"/>
            <a:ext cx="3114900" cy="275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latin typeface="Lato"/>
                <a:ea typeface="Lato"/>
                <a:cs typeface="Lato"/>
                <a:sym typeface="Lato"/>
              </a:rPr>
              <a:t>Today’s Network Demands </a:t>
            </a:r>
            <a:endParaRPr u="sng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SIS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VOIP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Security Cameras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Door Access Systems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Time Clocks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Digital Signage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PA Systems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State Testing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Internet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Fire Systems/ Alarm Systems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Others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618450" y="4399954"/>
            <a:ext cx="79071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FE2F3"/>
                </a:solidFill>
                <a:latin typeface="Lato"/>
                <a:ea typeface="Lato"/>
                <a:cs typeface="Lato"/>
                <a:sym typeface="Lato"/>
              </a:rPr>
              <a:t>The networking demands in today’s schools are far greater than they have ever been.</a:t>
            </a:r>
            <a:endParaRPr b="1" dirty="0">
              <a:solidFill>
                <a:srgbClr val="CFE2F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FE2F3"/>
                </a:solidFill>
                <a:latin typeface="Lato"/>
                <a:ea typeface="Lato"/>
                <a:cs typeface="Lato"/>
                <a:sym typeface="Lato"/>
              </a:rPr>
              <a:t>I do not see this slowing down any time soon, but instead increasing in the foreseeable future.</a:t>
            </a:r>
            <a:endParaRPr b="1" dirty="0">
              <a:solidFill>
                <a:srgbClr val="CFE2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4300950" y="2043550"/>
            <a:ext cx="5421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Lato"/>
                <a:ea typeface="Lato"/>
                <a:cs typeface="Lato"/>
                <a:sym typeface="Lato"/>
              </a:rPr>
              <a:t>VS</a:t>
            </a:r>
            <a:endParaRPr sz="1800" b="1" u="sng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6453450" y="1546675"/>
            <a:ext cx="2072100" cy="2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Lato"/>
                <a:ea typeface="Lato"/>
                <a:cs typeface="Lato"/>
                <a:sym typeface="Lato"/>
              </a:rPr>
              <a:t>Yesterday’s Demands</a:t>
            </a:r>
            <a:endParaRPr u="sng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Internet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1249200" y="183524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tools are available to mitigate bandwidth constraints?</a:t>
            </a:r>
            <a:endParaRPr dirty="0"/>
          </a:p>
        </p:txBody>
      </p:sp>
      <p:sp>
        <p:nvSpPr>
          <p:cNvPr id="154" name="Google Shape;154;p19"/>
          <p:cNvSpPr txBox="1"/>
          <p:nvPr/>
        </p:nvSpPr>
        <p:spPr>
          <a:xfrm>
            <a:off x="618450" y="1546674"/>
            <a:ext cx="3114900" cy="275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Closet Uplinks (100mb or 1gb) – 10g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Ethernet uplink teaming (aggregate 1 up to 8 1gb links) </a:t>
            </a:r>
            <a:r>
              <a:rPr lang="en-US" dirty="0" err="1">
                <a:latin typeface="Lato"/>
                <a:ea typeface="Lato"/>
                <a:cs typeface="Lato"/>
                <a:sym typeface="Lato"/>
              </a:rPr>
              <a:t>mfg</a:t>
            </a:r>
            <a:r>
              <a:rPr lang="en-US" dirty="0">
                <a:latin typeface="Lato"/>
                <a:ea typeface="Lato"/>
                <a:cs typeface="Lato"/>
                <a:sym typeface="Lato"/>
              </a:rPr>
              <a:t> specific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Firewall/AP Controls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Layer 7 application throttling, IP throttling, SSID throttling,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Many ways to adjust bandwidth prior to adjusting your main “pipe”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4465506" y="2366925"/>
            <a:ext cx="1255788" cy="137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latin typeface="Lato"/>
                <a:ea typeface="Lato"/>
                <a:cs typeface="Lato"/>
                <a:sym typeface="Lato"/>
              </a:rPr>
              <a:t>VS blindly</a:t>
            </a:r>
          </a:p>
        </p:txBody>
      </p:sp>
      <p:sp>
        <p:nvSpPr>
          <p:cNvPr id="157" name="Google Shape;157;p19"/>
          <p:cNvSpPr txBox="1"/>
          <p:nvPr/>
        </p:nvSpPr>
        <p:spPr>
          <a:xfrm>
            <a:off x="6453450" y="1546675"/>
            <a:ext cx="2072100" cy="2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latin typeface="Lato"/>
                <a:ea typeface="Lato"/>
                <a:cs typeface="Lato"/>
                <a:sym typeface="Lato"/>
              </a:rPr>
              <a:t>Upgrade your Internet Connection only to find you have the same issues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0525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2726308" y="183524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Much Is Enough?</a:t>
            </a:r>
            <a:endParaRPr dirty="0"/>
          </a:p>
        </p:txBody>
      </p:sp>
      <p:sp>
        <p:nvSpPr>
          <p:cNvPr id="154" name="Google Shape;154;p19"/>
          <p:cNvSpPr txBox="1"/>
          <p:nvPr/>
        </p:nvSpPr>
        <p:spPr>
          <a:xfrm>
            <a:off x="3014550" y="743257"/>
            <a:ext cx="3114900" cy="275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You will not hear me recommend a set amount of bandwidth….. PERIOD….. as there is no set answer, it is all based on usage and data. 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You need to know the direction your district is moving to determine needs to meet USAC requirements.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526D7-EA62-C844-A7DC-3D9D704D0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7053"/>
            <a:ext cx="9144000" cy="18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7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body" idx="2"/>
          </p:nvPr>
        </p:nvSpPr>
        <p:spPr>
          <a:xfrm>
            <a:off x="5174225" y="641675"/>
            <a:ext cx="3374400" cy="42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How Do you Know Closet/Uplink/Downlink Bandwidth Utilization?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How do you know if you should erate for additional bandwidth?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How do you plan network connections beyond one year?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----------</a:t>
            </a:r>
            <a:endParaRPr sz="16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Important Thought:  Purchase enough bandwidth to sustain and expand programs while keeping budget sustainability in mind and the impact to the overall picture</a:t>
            </a:r>
            <a:endParaRPr sz="1600" b="1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>
                <a:solidFill>
                  <a:srgbClr val="666666"/>
                </a:solidFill>
              </a:rPr>
              <a:t>----------</a:t>
            </a:r>
            <a:endParaRPr sz="1600" b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340550" y="1352625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Intermapper?</a:t>
            </a:r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4350" y="174575"/>
            <a:ext cx="6056251" cy="496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340550" y="1352625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am I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notified?</a:t>
            </a:r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8550" y="637402"/>
            <a:ext cx="6065452" cy="445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58525" y="1235500"/>
            <a:ext cx="3300900" cy="3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Monitoring is Necessary Also From Outside Your Network Looking In…...</a:t>
            </a: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175" y="2350150"/>
            <a:ext cx="5900827" cy="268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4089" y="107425"/>
            <a:ext cx="5120764" cy="224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411</Words>
  <Application>Microsoft Macintosh PowerPoint</Application>
  <PresentationFormat>On-screen Show (16:9)</PresentationFormat>
  <Paragraphs>72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Lato</vt:lpstr>
      <vt:lpstr>Arial</vt:lpstr>
      <vt:lpstr>Raleway</vt:lpstr>
      <vt:lpstr>Streamline</vt:lpstr>
      <vt:lpstr>Network Device Monitoring &amp; Building Wide Connectivity</vt:lpstr>
      <vt:lpstr>Outline</vt:lpstr>
      <vt:lpstr>Why is Network Monitoring Essential?</vt:lpstr>
      <vt:lpstr>What tools are available to mitigate bandwidth constraints?</vt:lpstr>
      <vt:lpstr>How Much Is Enough?</vt:lpstr>
      <vt:lpstr>Problem statement</vt:lpstr>
      <vt:lpstr>What is Intermapper?</vt:lpstr>
      <vt:lpstr>How am I  notified?</vt:lpstr>
      <vt:lpstr>Monitoring is Necessary Also From Outside Your Network Looking In…...</vt:lpstr>
      <vt:lpstr>PowerPoint Presentation</vt:lpstr>
      <vt:lpstr>PowerPoint Presentation</vt:lpstr>
      <vt:lpstr>PowerPoint Presentation</vt:lpstr>
      <vt:lpstr>Preferred Vendor:  “Exclusive Pricing Brainstorm Special” 20-25% Off  SHI International -Victoria Pelosi- Booth- </vt:lpstr>
      <vt:lpstr>Other Options?  - The Dude - Spiceworks (Monitoring and Connectivity)</vt:lpstr>
      <vt:lpstr>  Questions?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Device Monitoring &amp; Building Wide Connectivity</dc:title>
  <cp:lastModifiedBy>Microsoft Office User</cp:lastModifiedBy>
  <cp:revision>8</cp:revision>
  <dcterms:modified xsi:type="dcterms:W3CDTF">2020-03-03T14:37:53Z</dcterms:modified>
</cp:coreProperties>
</file>